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6" r:id="rId1"/>
    <p:sldMasterId id="214748392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749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8607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872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5043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180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0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3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50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5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1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1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64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63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61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9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0575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3369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74538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525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66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0666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1712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74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7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0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49400" y="838200"/>
            <a:ext cx="10642600" cy="4127500"/>
          </a:xfrm>
        </p:spPr>
        <p:txBody>
          <a:bodyPr>
            <a:normAutofit/>
          </a:bodyPr>
          <a:lstStyle/>
          <a:p>
            <a:pPr algn="ctr"/>
            <a:r>
              <a:rPr lang="tr-TR" sz="8800" dirty="0" smtClean="0"/>
              <a:t>REHBERLİK SERVİSİNİ TANIYORUM </a:t>
            </a:r>
            <a:endParaRPr lang="tr-TR" sz="8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695700" y="5245100"/>
            <a:ext cx="5283200" cy="1447800"/>
          </a:xfrm>
        </p:spPr>
        <p:txBody>
          <a:bodyPr>
            <a:noAutofit/>
          </a:bodyPr>
          <a:lstStyle/>
          <a:p>
            <a:r>
              <a:rPr lang="tr-TR" sz="2400" dirty="0" smtClean="0"/>
              <a:t>ŞEYMA YİĞİT</a:t>
            </a:r>
          </a:p>
          <a:p>
            <a:r>
              <a:rPr lang="tr-TR" sz="2400" dirty="0"/>
              <a:t>PSİKOLOJİK DANIŞMAN VE REHBER ÖĞRETMEN</a:t>
            </a:r>
          </a:p>
        </p:txBody>
      </p:sp>
    </p:spTree>
    <p:extLst>
      <p:ext uri="{BB962C8B-B14F-4D97-AF65-F5344CB8AC3E}">
        <p14:creationId xmlns:p14="http://schemas.microsoft.com/office/powerpoint/2010/main" val="41808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9700752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26748" y="517226"/>
            <a:ext cx="2974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Bireyin sadece duygusal yanıyla </a:t>
            </a:r>
            <a:r>
              <a:rPr lang="tr-T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ilgilenmez. Tüm </a:t>
            </a:r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gelişimi ile ilgilenir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621283" y="255616"/>
            <a:ext cx="3163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Tek yönlü yapılan bir hizmet değildir. Karşılıklı etkileşime dayalıdır.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455938" y="1790840"/>
            <a:ext cx="282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Sadece problemli öğrenciler için değildir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88691" y="2501739"/>
            <a:ext cx="2980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Bireyin yerine karar vermez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764240" y="4314829"/>
            <a:ext cx="2653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omic Sans MS" panose="030F0702030302020204" pitchFamily="66" charset="0"/>
              </a:rPr>
              <a:t>Her türlü problemi çözecek sihirli bir güce sahip değildir.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967961" y="5527268"/>
            <a:ext cx="2487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omic Sans MS" panose="030F0702030302020204" pitchFamily="66" charset="0"/>
              </a:rPr>
              <a:t>Bir öğrenme konusu veya ders değildir</a:t>
            </a:r>
          </a:p>
        </p:txBody>
      </p:sp>
    </p:spTree>
    <p:extLst>
      <p:ext uri="{BB962C8B-B14F-4D97-AF65-F5344CB8AC3E}">
        <p14:creationId xmlns:p14="http://schemas.microsoft.com/office/powerpoint/2010/main" val="21861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59879" y="659279"/>
            <a:ext cx="4669522" cy="1280890"/>
          </a:xfrm>
        </p:spPr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Rehberliğin Amacı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175" y="1676399"/>
            <a:ext cx="9109610" cy="4970585"/>
          </a:xfrm>
        </p:spPr>
        <p:txBody>
          <a:bodyPr>
            <a:noAutofit/>
          </a:bodyPr>
          <a:lstStyle/>
          <a:p>
            <a:pPr algn="ctr"/>
            <a:r>
              <a:rPr lang="tr-TR" sz="2400" dirty="0"/>
              <a:t>Ben kimim ?</a:t>
            </a:r>
          </a:p>
          <a:p>
            <a:pPr algn="ctr"/>
            <a:r>
              <a:rPr lang="tr-TR" sz="2400" dirty="0" smtClean="0"/>
              <a:t>Güçlü </a:t>
            </a:r>
            <a:r>
              <a:rPr lang="tr-TR" sz="2400" dirty="0"/>
              <a:t>ve zayıf yönlerim neler ?</a:t>
            </a:r>
          </a:p>
          <a:p>
            <a:pPr algn="ctr"/>
            <a:r>
              <a:rPr lang="tr-TR" sz="2400" dirty="0" smtClean="0"/>
              <a:t>İlgilerim </a:t>
            </a:r>
            <a:r>
              <a:rPr lang="tr-TR" sz="2400" dirty="0"/>
              <a:t>nedir ?</a:t>
            </a:r>
          </a:p>
          <a:p>
            <a:pPr algn="ctr"/>
            <a:r>
              <a:rPr lang="tr-TR" sz="2400" dirty="0" smtClean="0"/>
              <a:t>Çevremdeki </a:t>
            </a:r>
            <a:r>
              <a:rPr lang="tr-TR" sz="2400" dirty="0"/>
              <a:t>olanaklar neler ?</a:t>
            </a:r>
          </a:p>
          <a:p>
            <a:pPr algn="ctr"/>
            <a:r>
              <a:rPr lang="tr-TR" sz="2400" dirty="0" smtClean="0"/>
              <a:t>Neler </a:t>
            </a:r>
            <a:r>
              <a:rPr lang="tr-TR" sz="2400" dirty="0"/>
              <a:t>yapabilirim ?</a:t>
            </a:r>
          </a:p>
          <a:p>
            <a:pPr algn="ctr"/>
            <a:r>
              <a:rPr lang="tr-TR" sz="2400" dirty="0" smtClean="0"/>
              <a:t>Sınırlılıklarım </a:t>
            </a:r>
            <a:r>
              <a:rPr lang="tr-TR" sz="2400" dirty="0"/>
              <a:t>neler ?</a:t>
            </a:r>
          </a:p>
          <a:p>
            <a:pPr algn="ctr"/>
            <a:r>
              <a:rPr lang="tr-TR" sz="2400" dirty="0" smtClean="0"/>
              <a:t>Amaçlarıma </a:t>
            </a:r>
            <a:r>
              <a:rPr lang="tr-TR" sz="2400" dirty="0"/>
              <a:t>ulaşmak için ne yapmalıyım ?</a:t>
            </a:r>
          </a:p>
          <a:p>
            <a:pPr algn="ctr"/>
            <a:endParaRPr lang="tr-TR" sz="1600" dirty="0" smtClean="0"/>
          </a:p>
          <a:p>
            <a:pPr marL="0" indent="0" algn="ctr">
              <a:buNone/>
            </a:pPr>
            <a:r>
              <a:rPr lang="tr-TR" sz="2400" dirty="0" smtClean="0"/>
              <a:t>							gibi </a:t>
            </a:r>
            <a:r>
              <a:rPr lang="tr-TR" sz="2400" dirty="0"/>
              <a:t>sorulara yanıt bulmak rehberlik </a:t>
            </a:r>
            <a:r>
              <a:rPr lang="tr-TR" sz="2400" dirty="0" smtClean="0"/>
              <a:t>				servisinin </a:t>
            </a:r>
            <a:r>
              <a:rPr lang="tr-TR" sz="2400" dirty="0"/>
              <a:t>amaçlarındandır</a:t>
            </a:r>
          </a:p>
          <a:p>
            <a:endParaRPr lang="tr-TR" sz="16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61" y="451743"/>
            <a:ext cx="4160074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42903" y="332155"/>
            <a:ext cx="6047398" cy="1547446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sz="2400" dirty="0">
                <a:solidFill>
                  <a:schemeClr val="accent1"/>
                </a:solidFill>
              </a:rPr>
              <a:t>Rehberlik, bireye tek yönlü olarak </a:t>
            </a:r>
            <a:r>
              <a:rPr lang="tr-TR" sz="2400" dirty="0" smtClean="0">
                <a:solidFill>
                  <a:schemeClr val="accent1"/>
                </a:solidFill>
              </a:rPr>
              <a:t>doğrudan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>
                <a:solidFill>
                  <a:schemeClr val="accent1"/>
                </a:solidFill>
              </a:rPr>
              <a:t>doğruya yapılan bir </a:t>
            </a:r>
            <a:r>
              <a:rPr lang="tr-TR" sz="2400" dirty="0" smtClean="0">
                <a:solidFill>
                  <a:schemeClr val="accent1"/>
                </a:solidFill>
              </a:rPr>
              <a:t>yardım değildir.</a:t>
            </a:r>
            <a:endParaRPr lang="tr-TR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tr-TR" sz="2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C:\Users\kullaniciadi\Desktop\etkiles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7" y="205153"/>
            <a:ext cx="2981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kullaniciadi\Desktop\tp20crying20boy20smalls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52" y="1879601"/>
            <a:ext cx="2026748" cy="224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İçerik Yer Tutucusu 5"/>
          <p:cNvSpPr txBox="1">
            <a:spLocks/>
          </p:cNvSpPr>
          <p:nvPr/>
        </p:nvSpPr>
        <p:spPr>
          <a:xfrm>
            <a:off x="1267803" y="2414955"/>
            <a:ext cx="6047398" cy="1547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sz="2800" dirty="0">
                <a:solidFill>
                  <a:schemeClr val="accent1"/>
                </a:solidFill>
              </a:rPr>
              <a:t>Rehberlik, bireyin sadece duygusal 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sz="2800" dirty="0">
                <a:solidFill>
                  <a:schemeClr val="accent1"/>
                </a:solidFill>
              </a:rPr>
              <a:t>     yanı ile ilgilenmez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tr-TR" sz="28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tr-TR" sz="2800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025901"/>
            <a:ext cx="2679700" cy="22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İçerik Yer Tutucusu 5"/>
          <p:cNvSpPr txBox="1">
            <a:spLocks/>
          </p:cNvSpPr>
          <p:nvPr/>
        </p:nvSpPr>
        <p:spPr>
          <a:xfrm>
            <a:off x="5716527" y="4497755"/>
            <a:ext cx="6047398" cy="1547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sz="2800" dirty="0">
                <a:solidFill>
                  <a:schemeClr val="accent1"/>
                </a:solidFill>
              </a:rPr>
              <a:t> Rehberlik hizmetleri </a:t>
            </a:r>
            <a:endParaRPr lang="tr-TR" sz="2800" dirty="0" smtClean="0">
              <a:solidFill>
                <a:schemeClr val="accent1"/>
              </a:solidFill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sz="2800" dirty="0" smtClean="0">
                <a:solidFill>
                  <a:schemeClr val="accent1"/>
                </a:solidFill>
              </a:rPr>
              <a:t>ders </a:t>
            </a:r>
            <a:r>
              <a:rPr lang="tr-TR" sz="2800" dirty="0">
                <a:solidFill>
                  <a:schemeClr val="accent1"/>
                </a:solidFill>
              </a:rPr>
              <a:t>değildir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tr-TR" sz="28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tr-T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4925" y="1832899"/>
            <a:ext cx="5928775" cy="2329545"/>
          </a:xfrm>
        </p:spPr>
        <p:txBody>
          <a:bodyPr>
            <a:normAutofit fontScale="90000"/>
          </a:bodyPr>
          <a:lstStyle/>
          <a:p>
            <a:pPr marL="274320" indent="-274320" algn="ctr">
              <a:defRPr/>
            </a:pPr>
            <a:r>
              <a:rPr lang="tr-TR" dirty="0" smtClean="0">
                <a:solidFill>
                  <a:schemeClr val="accent1"/>
                </a:solidFill>
              </a:rPr>
              <a:t/>
            </a:r>
            <a:br>
              <a:rPr lang="tr-TR" dirty="0" smtClean="0">
                <a:solidFill>
                  <a:schemeClr val="accent1"/>
                </a:solidFill>
              </a:rPr>
            </a:br>
            <a:r>
              <a:rPr lang="tr-TR" dirty="0" smtClean="0">
                <a:solidFill>
                  <a:schemeClr val="accent1"/>
                </a:solidFill>
              </a:rPr>
              <a:t>Rehberlik</a:t>
            </a:r>
            <a:r>
              <a:rPr lang="tr-TR" dirty="0">
                <a:solidFill>
                  <a:schemeClr val="accent1"/>
                </a:solidFill>
              </a:rPr>
              <a:t>, bir disiplin görevi</a:t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     değildir, yargılamaz ve ceza </a:t>
            </a:r>
            <a:r>
              <a:rPr lang="tr-TR" dirty="0" smtClean="0">
                <a:solidFill>
                  <a:schemeClr val="accent1"/>
                </a:solidFill>
              </a:rPr>
              <a:t>vermez</a:t>
            </a:r>
            <a:r>
              <a:rPr lang="tr-TR" dirty="0">
                <a:solidFill>
                  <a:schemeClr val="accent1"/>
                </a:solidFill>
              </a:rPr>
              <a:t/>
            </a:r>
            <a:br>
              <a:rPr lang="tr-TR" dirty="0">
                <a:solidFill>
                  <a:schemeClr val="accent1"/>
                </a:solidFill>
              </a:rPr>
            </a:b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kullaniciadi\Desktop\disipli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1397000"/>
            <a:ext cx="2336800" cy="276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8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BİZİ TAKİP ETMEYİ UNUTMAYIN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3657600" y="1551579"/>
            <a:ext cx="5726112" cy="963021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@MEHMETKOTKU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26" y="270719"/>
            <a:ext cx="915974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26" y="1470386"/>
            <a:ext cx="1121504" cy="112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Alt Başlık 3"/>
          <p:cNvSpPr txBox="1">
            <a:spLocks/>
          </p:cNvSpPr>
          <p:nvPr/>
        </p:nvSpPr>
        <p:spPr>
          <a:xfrm>
            <a:off x="3657600" y="500408"/>
            <a:ext cx="5726112" cy="96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mtClean="0"/>
          </a:p>
          <a:p>
            <a:r>
              <a:rPr lang="tr-TR" smtClean="0"/>
              <a:t>@MZKKİZAİHL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813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3525" y="624110"/>
            <a:ext cx="8911687" cy="1280890"/>
          </a:xfrm>
        </p:spPr>
        <p:txBody>
          <a:bodyPr>
            <a:normAutofit/>
          </a:bodyPr>
          <a:lstStyle/>
          <a:p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Hakkında Konuşacağız?</a:t>
            </a:r>
            <a:endParaRPr lang="tr-T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Rehberlik Nedir?</a:t>
            </a:r>
          </a:p>
          <a:p>
            <a:r>
              <a:rPr lang="tr-TR" sz="2800" dirty="0" smtClean="0"/>
              <a:t>Hangi Konularda Yardım Alabilirim?</a:t>
            </a:r>
          </a:p>
          <a:p>
            <a:r>
              <a:rPr lang="tr-TR" sz="2800" dirty="0" smtClean="0"/>
              <a:t>Rehberlik Kimlere Yöneliktir?</a:t>
            </a:r>
          </a:p>
          <a:p>
            <a:r>
              <a:rPr lang="tr-TR" sz="2800" dirty="0" smtClean="0"/>
              <a:t>Rehberlik Hizmetleri Nelerdir?</a:t>
            </a:r>
          </a:p>
          <a:p>
            <a:r>
              <a:rPr lang="tr-TR" sz="2800" dirty="0" smtClean="0"/>
              <a:t>Rehberlik İlkeleri Nelerdir?</a:t>
            </a:r>
          </a:p>
          <a:p>
            <a:r>
              <a:rPr lang="tr-TR" sz="2800" dirty="0" smtClean="0"/>
              <a:t>Rehberlik Ne Değildir?</a:t>
            </a:r>
          </a:p>
          <a:p>
            <a:r>
              <a:rPr lang="tr-TR" sz="2800" dirty="0" smtClean="0"/>
              <a:t>Rehberliğin Amacı Nedir?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767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82812" y="1168400"/>
            <a:ext cx="9399588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Bireyi </a:t>
            </a:r>
            <a:r>
              <a:rPr lang="tr-TR" sz="2800" dirty="0"/>
              <a:t>tanımak, onu kendisine  tanıtmak, problemlerini çözmesi,  gerçekçi kararlar alması, kapasitesini  geliştirmesi</a:t>
            </a:r>
            <a:r>
              <a:rPr lang="tr-TR" sz="2800" dirty="0" smtClean="0"/>
              <a:t>, çevresi </a:t>
            </a:r>
            <a:r>
              <a:rPr lang="tr-TR" sz="2800" dirty="0"/>
              <a:t>ile dengeli ve  sağlıklı bir şekilde uyum sağlaması ve  böylece kendini gerçekleştirmesi için  uzman kişilerce bireye yapılan sistemli, </a:t>
            </a:r>
            <a:r>
              <a:rPr lang="tr-TR" sz="2800" dirty="0" smtClean="0"/>
              <a:t>bilimsel </a:t>
            </a:r>
            <a:r>
              <a:rPr lang="tr-TR" sz="2800" dirty="0"/>
              <a:t>ve profesyonel bir yardım  </a:t>
            </a:r>
            <a:r>
              <a:rPr lang="tr-TR" sz="2800" dirty="0" smtClean="0"/>
              <a:t>süreci </a:t>
            </a:r>
            <a:r>
              <a:rPr lang="tr-TR" sz="2800" dirty="0" err="1" smtClean="0">
                <a:solidFill>
                  <a:srgbClr val="C00000"/>
                </a:solidFill>
              </a:rPr>
              <a:t>REHBERLİK’</a:t>
            </a:r>
            <a:r>
              <a:rPr lang="tr-TR" sz="2800" dirty="0" err="1" smtClean="0">
                <a:solidFill>
                  <a:schemeClr val="tx1"/>
                </a:solidFill>
              </a:rPr>
              <a:t>tir</a:t>
            </a:r>
            <a:r>
              <a:rPr lang="tr-TR" sz="2800" dirty="0" smtClean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358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11421" y="852710"/>
            <a:ext cx="4541299" cy="2787305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1"/>
                </a:solidFill>
              </a:rPr>
              <a:t>Yardım </a:t>
            </a:r>
            <a:br>
              <a:rPr lang="tr-TR" dirty="0" smtClean="0">
                <a:solidFill>
                  <a:schemeClr val="accent1"/>
                </a:solidFill>
              </a:rPr>
            </a:br>
            <a:r>
              <a:rPr lang="tr-TR" dirty="0" smtClean="0">
                <a:solidFill>
                  <a:schemeClr val="accent1"/>
                </a:solidFill>
              </a:rPr>
              <a:t>alabileceğim konular;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Güneş 3"/>
          <p:cNvSpPr/>
          <p:nvPr/>
        </p:nvSpPr>
        <p:spPr>
          <a:xfrm>
            <a:off x="59530" y="624110"/>
            <a:ext cx="4370388" cy="3822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Eğitsel Rehberlik</a:t>
            </a:r>
            <a:endParaRPr lang="tr-TR" dirty="0"/>
          </a:p>
        </p:txBody>
      </p:sp>
      <p:sp>
        <p:nvSpPr>
          <p:cNvPr id="5" name="Güneş 4"/>
          <p:cNvSpPr/>
          <p:nvPr/>
        </p:nvSpPr>
        <p:spPr>
          <a:xfrm>
            <a:off x="3807897" y="3035300"/>
            <a:ext cx="4370388" cy="3822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Mesleki Rehberlik</a:t>
            </a:r>
            <a:endParaRPr lang="tr-TR" dirty="0"/>
          </a:p>
        </p:txBody>
      </p:sp>
      <p:sp>
        <p:nvSpPr>
          <p:cNvPr id="6" name="Güneş 5"/>
          <p:cNvSpPr/>
          <p:nvPr/>
        </p:nvSpPr>
        <p:spPr>
          <a:xfrm>
            <a:off x="7821612" y="673100"/>
            <a:ext cx="4370388" cy="3822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Kişisel-S</a:t>
            </a:r>
          </a:p>
          <a:p>
            <a:pPr algn="ctr"/>
            <a:r>
              <a:rPr lang="tr-TR" dirty="0" err="1" smtClean="0"/>
              <a:t>osyal</a:t>
            </a:r>
            <a:r>
              <a:rPr lang="tr-TR" dirty="0" smtClean="0"/>
              <a:t> Rehberlik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9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79830" y="624110"/>
            <a:ext cx="5824782" cy="1280890"/>
          </a:xfrm>
        </p:spPr>
        <p:txBody>
          <a:bodyPr/>
          <a:lstStyle/>
          <a:p>
            <a:r>
              <a:rPr lang="tr-TR" dirty="0" smtClean="0"/>
              <a:t>Eğitsel Rehberlik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1570" cy="662588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62"/>
            <a:ext cx="5521570" cy="66258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118"/>
            <a:ext cx="5521570" cy="709011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763611" y="1821816"/>
            <a:ext cx="57386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/>
              <a:t>Verimli Ders Çalışma Teknikleri</a:t>
            </a:r>
            <a:endParaRPr lang="tr-TR" sz="28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5763611" y="2695322"/>
            <a:ext cx="57386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/>
              <a:t>Test Çözme Teknikleri</a:t>
            </a:r>
            <a:endParaRPr lang="tr-TR" sz="2800" dirty="0"/>
          </a:p>
        </p:txBody>
      </p:sp>
      <p:sp>
        <p:nvSpPr>
          <p:cNvPr id="9" name="Dikdörtgen 8"/>
          <p:cNvSpPr/>
          <p:nvPr/>
        </p:nvSpPr>
        <p:spPr>
          <a:xfrm>
            <a:off x="5763611" y="4430108"/>
            <a:ext cx="57386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/>
              <a:t>Öğrenme sitilleri</a:t>
            </a:r>
            <a:endParaRPr lang="tr-TR" sz="2800" dirty="0"/>
          </a:p>
        </p:txBody>
      </p:sp>
      <p:sp>
        <p:nvSpPr>
          <p:cNvPr id="10" name="Dikdörtgen 9"/>
          <p:cNvSpPr/>
          <p:nvPr/>
        </p:nvSpPr>
        <p:spPr>
          <a:xfrm>
            <a:off x="5763611" y="5303614"/>
            <a:ext cx="57386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/>
              <a:t>Sınav Kaygısı</a:t>
            </a:r>
            <a:endParaRPr lang="tr-TR" sz="2800" dirty="0"/>
          </a:p>
        </p:txBody>
      </p:sp>
      <p:sp>
        <p:nvSpPr>
          <p:cNvPr id="11" name="Dikdörtgen 10"/>
          <p:cNvSpPr/>
          <p:nvPr/>
        </p:nvSpPr>
        <p:spPr>
          <a:xfrm>
            <a:off x="5763611" y="3556602"/>
            <a:ext cx="57386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/>
              <a:t>Motivasyon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24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1925" y="608076"/>
            <a:ext cx="8911687" cy="1280890"/>
          </a:xfrm>
        </p:spPr>
        <p:txBody>
          <a:bodyPr/>
          <a:lstStyle/>
          <a:p>
            <a:r>
              <a:rPr lang="tr-TR" dirty="0"/>
              <a:t>Kişisel Rehberlik</a:t>
            </a:r>
          </a:p>
        </p:txBody>
      </p:sp>
      <p:pic>
        <p:nvPicPr>
          <p:cNvPr id="4" name="İçerik Yer Tutucusu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6" y="1042699"/>
            <a:ext cx="3961205" cy="4235539"/>
          </a:xfrm>
          <a:prstGeom prst="rect">
            <a:avLst/>
          </a:prstGeom>
        </p:spPr>
      </p:pic>
      <p:sp>
        <p:nvSpPr>
          <p:cNvPr id="5" name="Metin Yer Tutucusu 9"/>
          <p:cNvSpPr txBox="1">
            <a:spLocks/>
          </p:cNvSpPr>
          <p:nvPr/>
        </p:nvSpPr>
        <p:spPr>
          <a:xfrm>
            <a:off x="631925" y="1601245"/>
            <a:ext cx="5939384" cy="575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</a:rPr>
              <a:t>Sosyal ilişkiler ile ilgili problemler</a:t>
            </a:r>
            <a:endParaRPr lang="tr-TR" sz="2800" dirty="0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6" name="Metin Yer Tutucusu 9"/>
          <p:cNvSpPr txBox="1">
            <a:spLocks/>
          </p:cNvSpPr>
          <p:nvPr/>
        </p:nvSpPr>
        <p:spPr>
          <a:xfrm>
            <a:off x="631925" y="2542574"/>
            <a:ext cx="5939384" cy="575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</a:rPr>
              <a:t>Korku ve kaygı ile ilgili problemler</a:t>
            </a:r>
            <a:endParaRPr lang="tr-TR" sz="2800" dirty="0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7" name="Metin Yer Tutucusu 9"/>
          <p:cNvSpPr txBox="1">
            <a:spLocks/>
          </p:cNvSpPr>
          <p:nvPr/>
        </p:nvSpPr>
        <p:spPr>
          <a:xfrm>
            <a:off x="631925" y="3621283"/>
            <a:ext cx="5939384" cy="575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</a:rPr>
              <a:t>Kendine güvensizlik ile ilgili problemler</a:t>
            </a:r>
            <a:endParaRPr lang="tr-TR" sz="2800" dirty="0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8" name="Metin Yer Tutucusu 9"/>
          <p:cNvSpPr txBox="1">
            <a:spLocks/>
          </p:cNvSpPr>
          <p:nvPr/>
        </p:nvSpPr>
        <p:spPr>
          <a:xfrm>
            <a:off x="631925" y="4582076"/>
            <a:ext cx="5939384" cy="575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</a:rPr>
              <a:t>İdeallerle ilgili problemler</a:t>
            </a:r>
            <a:endParaRPr lang="tr-TR" sz="2800" dirty="0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9" name="Metin Yer Tutucusu 9"/>
          <p:cNvSpPr txBox="1">
            <a:spLocks/>
          </p:cNvSpPr>
          <p:nvPr/>
        </p:nvSpPr>
        <p:spPr>
          <a:xfrm>
            <a:off x="631925" y="5542869"/>
            <a:ext cx="5939384" cy="575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</a:rPr>
              <a:t>Ekonomik durumla ilgili problemler</a:t>
            </a:r>
            <a:endParaRPr lang="tr-TR" sz="2800" dirty="0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75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0556" y="676864"/>
            <a:ext cx="8911687" cy="1280890"/>
          </a:xfrm>
        </p:spPr>
        <p:txBody>
          <a:bodyPr/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Mesleki Rehberlik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6843" y="1928446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C:\Users\kullaniciadi\Desktop\mes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77" y="1186822"/>
            <a:ext cx="350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00253" y="1981328"/>
            <a:ext cx="681726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Üst Öğrenim Kurumlarına yönlendirme</a:t>
            </a:r>
            <a:endParaRPr lang="tr-TR" sz="2800" dirty="0">
              <a:solidFill>
                <a:schemeClr val="accent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62209" y="3555647"/>
            <a:ext cx="620180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Hedef Belirleme</a:t>
            </a:r>
            <a:endParaRPr lang="tr-TR" sz="2800" dirty="0">
              <a:solidFill>
                <a:schemeClr val="accent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500253" y="2722952"/>
            <a:ext cx="620180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Meslekler</a:t>
            </a:r>
            <a:endParaRPr lang="tr-TR" sz="2800" dirty="0">
              <a:solidFill>
                <a:schemeClr val="accent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462209" y="4415934"/>
            <a:ext cx="704874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Tercih ve kariyer danışmanlığı</a:t>
            </a:r>
            <a:endParaRPr lang="tr-T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erkek Ã¶Ärenci clipart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33" y="624110"/>
            <a:ext cx="1990224" cy="37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72" y="247326"/>
            <a:ext cx="31813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37" y="247327"/>
            <a:ext cx="2619375" cy="4128977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725616" y="5272167"/>
            <a:ext cx="70248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chemeClr val="accent1"/>
                </a:solidFill>
              </a:rPr>
              <a:t>Yönelik olarak hizmet vermektedir</a:t>
            </a:r>
          </a:p>
        </p:txBody>
      </p:sp>
    </p:spTree>
    <p:extLst>
      <p:ext uri="{BB962C8B-B14F-4D97-AF65-F5344CB8AC3E}">
        <p14:creationId xmlns:p14="http://schemas.microsoft.com/office/powerpoint/2010/main" val="5478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6579771" y="0"/>
            <a:ext cx="40867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>
                <a:solidFill>
                  <a:schemeClr val="accent5">
                    <a:lumMod val="75000"/>
                  </a:schemeClr>
                </a:solidFill>
              </a:rPr>
              <a:t>Oryantasyon/Uyum </a:t>
            </a: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Çalışmaları</a:t>
            </a:r>
          </a:p>
          <a:p>
            <a:pPr>
              <a:lnSpc>
                <a:spcPct val="150000"/>
              </a:lnSpc>
            </a:pPr>
            <a:r>
              <a:rPr lang="tr-TR" sz="1600" b="1" dirty="0">
                <a:solidFill>
                  <a:schemeClr val="accent5">
                    <a:lumMod val="75000"/>
                  </a:schemeClr>
                </a:solidFill>
              </a:rPr>
              <a:t>Öğrenci Tanıma </a:t>
            </a: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Çalışmaları</a:t>
            </a:r>
            <a:endParaRPr lang="tr-T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600" b="1" dirty="0">
                <a:solidFill>
                  <a:schemeClr val="accent5">
                    <a:lumMod val="75000"/>
                  </a:schemeClr>
                </a:solidFill>
              </a:rPr>
              <a:t>Soruna Yönelik </a:t>
            </a: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Danışmanlık</a:t>
            </a:r>
            <a:endParaRPr lang="tr-T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Çalışmaları/Krize </a:t>
            </a:r>
            <a:r>
              <a:rPr lang="tr-TR" sz="1600" b="1" dirty="0">
                <a:solidFill>
                  <a:schemeClr val="accent5">
                    <a:lumMod val="75000"/>
                  </a:schemeClr>
                </a:solidFill>
              </a:rPr>
              <a:t>Müdahale </a:t>
            </a: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Çalışmaları</a:t>
            </a:r>
            <a:endParaRPr lang="tr-T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İlgi </a:t>
            </a:r>
            <a:r>
              <a:rPr lang="tr-TR" sz="1600" b="1" dirty="0">
                <a:solidFill>
                  <a:schemeClr val="accent5">
                    <a:lumMod val="75000"/>
                  </a:schemeClr>
                </a:solidFill>
              </a:rPr>
              <a:t>ve Yeteneklerine Uygun </a:t>
            </a: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Yönlendirme</a:t>
            </a:r>
            <a:endParaRPr lang="tr-T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</a:rPr>
              <a:t>Grup </a:t>
            </a:r>
            <a:r>
              <a:rPr lang="tr-TR" sz="1600" b="1" dirty="0">
                <a:solidFill>
                  <a:schemeClr val="accent5">
                    <a:lumMod val="75000"/>
                  </a:schemeClr>
                </a:solidFill>
              </a:rPr>
              <a:t>Rehberliği Dersleri  vb.</a:t>
            </a:r>
          </a:p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7046820" y="3222940"/>
            <a:ext cx="5295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Veli Tanıma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Çalışmaları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Bireysel Danışmanlık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Desteği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Sosyal Etkinlikler vb.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329855" y="54476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Mesleki ve Kişisel </a:t>
            </a:r>
            <a:r>
              <a:rPr lang="tr-TR" b="1" dirty="0" smtClean="0">
                <a:solidFill>
                  <a:srgbClr val="C00000"/>
                </a:solidFill>
              </a:rPr>
              <a:t>Müşavirlik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 smtClean="0">
                <a:solidFill>
                  <a:srgbClr val="C00000"/>
                </a:solidFill>
              </a:rPr>
              <a:t>Bireysel </a:t>
            </a:r>
            <a:r>
              <a:rPr lang="tr-TR" b="1" dirty="0">
                <a:solidFill>
                  <a:srgbClr val="C00000"/>
                </a:solidFill>
              </a:rPr>
              <a:t>Danışmanlık </a:t>
            </a:r>
            <a:r>
              <a:rPr lang="tr-TR" b="1" dirty="0" smtClean="0">
                <a:solidFill>
                  <a:srgbClr val="C00000"/>
                </a:solidFill>
              </a:rPr>
              <a:t>Hizmeti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 err="1">
                <a:solidFill>
                  <a:srgbClr val="C00000"/>
                </a:solidFill>
              </a:rPr>
              <a:t>Motivasyonel</a:t>
            </a:r>
            <a:r>
              <a:rPr lang="tr-TR" b="1" dirty="0">
                <a:solidFill>
                  <a:srgbClr val="C00000"/>
                </a:solidFill>
              </a:rPr>
              <a:t> Çalışmaları vb.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5" y="141880"/>
            <a:ext cx="6825735" cy="6716120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 rot="19785407">
            <a:off x="2488777" y="2123645"/>
            <a:ext cx="184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ÖĞRENCİLERE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26870" y="3176773"/>
            <a:ext cx="185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REHBERLİK</a:t>
            </a:r>
          </a:p>
          <a:p>
            <a:pPr algn="ctr"/>
            <a:r>
              <a:rPr lang="tr-TR" b="1" dirty="0" smtClean="0"/>
              <a:t>HİZMETLERİ</a:t>
            </a:r>
            <a:endParaRPr lang="tr-TR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168869" y="3315273"/>
            <a:ext cx="154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VELİLERE</a:t>
            </a:r>
            <a:endParaRPr lang="tr-TR" b="1" dirty="0"/>
          </a:p>
        </p:txBody>
      </p:sp>
      <p:sp>
        <p:nvSpPr>
          <p:cNvPr id="16" name="Metin kutusu 15"/>
          <p:cNvSpPr txBox="1"/>
          <p:nvPr/>
        </p:nvSpPr>
        <p:spPr>
          <a:xfrm rot="1600238">
            <a:off x="2844096" y="4725907"/>
            <a:ext cx="1781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ÖĞRETMEN</a:t>
            </a:r>
            <a:endParaRPr lang="tr-TR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13" y="451794"/>
            <a:ext cx="1147606" cy="1099765"/>
          </a:xfrm>
          <a:prstGeom prst="ellipse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6"/>
          <a:stretch/>
        </p:blipFill>
        <p:spPr>
          <a:xfrm>
            <a:off x="5230459" y="2954655"/>
            <a:ext cx="1834832" cy="1400484"/>
          </a:xfrm>
          <a:prstGeom prst="ellipse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05" y="5446274"/>
            <a:ext cx="1071223" cy="12075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16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314</Words>
  <Application>Microsoft Office PowerPoint</Application>
  <PresentationFormat>Geniş ekran</PresentationFormat>
  <Paragraphs>81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Comic Sans MS</vt:lpstr>
      <vt:lpstr>Tw Cen MT</vt:lpstr>
      <vt:lpstr>Wingdings</vt:lpstr>
      <vt:lpstr>Wingdings 3</vt:lpstr>
      <vt:lpstr>Duman</vt:lpstr>
      <vt:lpstr>Damla</vt:lpstr>
      <vt:lpstr>REHBERLİK SERVİSİNİ TANIYORUM </vt:lpstr>
      <vt:lpstr>Ne Hakkında Konuşacağız?</vt:lpstr>
      <vt:lpstr>PowerPoint Sunusu</vt:lpstr>
      <vt:lpstr>Yardım  alabileceğim konular;</vt:lpstr>
      <vt:lpstr>Eğitsel Rehberlik</vt:lpstr>
      <vt:lpstr>Kişisel Rehberlik</vt:lpstr>
      <vt:lpstr>Mesleki Rehberlik</vt:lpstr>
      <vt:lpstr>PowerPoint Sunusu</vt:lpstr>
      <vt:lpstr>PowerPoint Sunusu</vt:lpstr>
      <vt:lpstr>PowerPoint Sunusu</vt:lpstr>
      <vt:lpstr>Rehberliğin Amacı</vt:lpstr>
      <vt:lpstr>PowerPoint Sunusu</vt:lpstr>
      <vt:lpstr> Rehberlik, bir disiplin görevi      değildir, yargılamaz ve ceza vermez </vt:lpstr>
      <vt:lpstr>PowerPoint Sunusu</vt:lpstr>
      <vt:lpstr>BİZİ TAKİP ETMEYİ UNUTMAYIN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REHBERLİK SERVİSİNİ TANIYORUM</dc:title>
  <dc:creator>AHIRLI TAPU</dc:creator>
  <cp:lastModifiedBy>AHIRLI TAPU</cp:lastModifiedBy>
  <cp:revision>7</cp:revision>
  <dcterms:created xsi:type="dcterms:W3CDTF">2019-09-16T10:24:40Z</dcterms:created>
  <dcterms:modified xsi:type="dcterms:W3CDTF">2019-09-17T08:33:36Z</dcterms:modified>
</cp:coreProperties>
</file>